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66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9012B-08A1-44AE-8B5F-169E081F3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341300"/>
            <a:ext cx="10364451" cy="1833135"/>
          </a:xfrm>
        </p:spPr>
        <p:txBody>
          <a:bodyPr>
            <a:prstTxWarp prst="textStop">
              <a:avLst/>
            </a:prstTxWarp>
            <a:normAutofit/>
          </a:bodyPr>
          <a:lstStyle/>
          <a:p>
            <a:r>
              <a:rPr lang="en-IN" sz="4000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UNIT 3 </a:t>
            </a:r>
            <a:br>
              <a:rPr lang="en-IN" sz="4000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</a:br>
            <a:r>
              <a:rPr lang="en-IN" sz="4000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CHAPTER 2 : </a:t>
            </a:r>
            <a:r>
              <a:rPr lang="en-IN" sz="4000" b="1" cap="none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cOLOr</a:t>
            </a:r>
            <a:r>
              <a:rPr lang="en-IN" sz="4000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744353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(Images from Rafael C. Gonzalez and Richard E.&#10;Wood, Digital Image Processing, 2nd Edition.&#10;RGB Color Model&#10;Purpose of col...">
            <a:extLst>
              <a:ext uri="{FF2B5EF4-FFF2-40B4-BE49-F238E27FC236}">
                <a16:creationId xmlns:a16="http://schemas.microsoft.com/office/drawing/2014/main" id="{20EF7089-858E-4990-8FFD-5526E96E68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30"/>
          <a:stretch/>
        </p:blipFill>
        <p:spPr bwMode="auto">
          <a:xfrm>
            <a:off x="2232991" y="927653"/>
            <a:ext cx="7726017" cy="522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377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(Images from Rafael C. Gonzalez and Richard E.&#10;Wood, Digital Image Processing, 2nd Edition.&#10;RGB Color Cube&#10;R = 8 bits&#10;G = ...">
            <a:extLst>
              <a:ext uri="{FF2B5EF4-FFF2-40B4-BE49-F238E27FC236}">
                <a16:creationId xmlns:a16="http://schemas.microsoft.com/office/drawing/2014/main" id="{D94E36EC-F685-49F7-AF6F-346A956CC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9"/>
          <a:stretch/>
        </p:blipFill>
        <p:spPr bwMode="auto">
          <a:xfrm>
            <a:off x="1272209" y="689113"/>
            <a:ext cx="9965634" cy="54201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45734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(Images from Rafael C. Gonzalez and Richard E.&#10;Wood, Digital Image Processing, 2nd Edition.&#10;RGB Color Model (cont.)&#10;Red fi...">
            <a:extLst>
              <a:ext uri="{FF2B5EF4-FFF2-40B4-BE49-F238E27FC236}">
                <a16:creationId xmlns:a16="http://schemas.microsoft.com/office/drawing/2014/main" id="{2BBA8C37-991B-4814-8EDF-F26C45DCF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8"/>
          <a:stretch/>
        </p:blipFill>
        <p:spPr bwMode="auto">
          <a:xfrm>
            <a:off x="901148" y="569843"/>
            <a:ext cx="10482469" cy="5738192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786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(Images from Rafael C. Gonzalez and Richard E.&#10;Wood, Digital Image Processing, 2nd Edition.&#10;Safe RGB Colors&#10;Safe RGB color...">
            <a:extLst>
              <a:ext uri="{FF2B5EF4-FFF2-40B4-BE49-F238E27FC236}">
                <a16:creationId xmlns:a16="http://schemas.microsoft.com/office/drawing/2014/main" id="{85393500-FC39-4279-9BFB-0E24FBDF6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696" y="675861"/>
            <a:ext cx="9740347" cy="563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927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(Images from Rafael C. Gonzalez and Richard E.&#10;Wood, Digital Image Processing, 2nd Edition.&#10;RGB Safe-color Cube&#10;The RGB Cu...">
            <a:extLst>
              <a:ext uri="{FF2B5EF4-FFF2-40B4-BE49-F238E27FC236}">
                <a16:creationId xmlns:a16="http://schemas.microsoft.com/office/drawing/2014/main" id="{59806BB7-BBA4-43DE-A94E-2F4A2118E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9"/>
          <a:stretch/>
        </p:blipFill>
        <p:spPr bwMode="auto">
          <a:xfrm>
            <a:off x="1378226" y="1147764"/>
            <a:ext cx="9594573" cy="492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852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MY and CMYK Color Models&#10;&#10;&#10;&#10;&#10;&#10;&#10;&#10;&#10;&#10;&#10;&#10;&#10;&#10;&#10;&#10;&#10;&#10;&#10;&#10;&#10;&#10;&#10;&#10;&#10;&#10;&#10;&#10;&#10;&#10;&#10;&#10;&#10;B&#10;G&#10;R&#10;Y&#10;M&#10;C&#10;1&#10;1&#10;1&#10;C = Cyan&#10;M = M...">
            <a:extLst>
              <a:ext uri="{FF2B5EF4-FFF2-40B4-BE49-F238E27FC236}">
                <a16:creationId xmlns:a16="http://schemas.microsoft.com/office/drawing/2014/main" id="{574A14DA-E7B6-4FD2-A759-11D2929F9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539" y="1147763"/>
            <a:ext cx="8494643" cy="4948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30999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(Images from Rafael C. Gonzalez and Richard E.&#10;Wood, Digital Image Processing, 2nd Edition.&#10;HSI Color Model&#10;RGB, CMY model...">
            <a:extLst>
              <a:ext uri="{FF2B5EF4-FFF2-40B4-BE49-F238E27FC236}">
                <a16:creationId xmlns:a16="http://schemas.microsoft.com/office/drawing/2014/main" id="{5CE0F5C3-5A5C-46E9-8E70-3F7241D2D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08"/>
          <a:stretch/>
        </p:blipFill>
        <p:spPr bwMode="auto">
          <a:xfrm>
            <a:off x="1484243" y="874643"/>
            <a:ext cx="9077740" cy="447923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06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(Images from Rafael C. Gonzalez and Richard E.&#10;Wood, Digital Image Processing, 2nd Edition.&#10;Relationship Between RGB and H...">
            <a:extLst>
              <a:ext uri="{FF2B5EF4-FFF2-40B4-BE49-F238E27FC236}">
                <a16:creationId xmlns:a16="http://schemas.microsoft.com/office/drawing/2014/main" id="{CCB5EC88-58FF-4BD2-A42B-4D5E9D0F7F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0"/>
          <a:stretch/>
        </p:blipFill>
        <p:spPr bwMode="auto">
          <a:xfrm>
            <a:off x="1166190" y="1147763"/>
            <a:ext cx="9515061" cy="4643437"/>
          </a:xfrm>
          <a:prstGeom prst="rect">
            <a:avLst/>
          </a:prstGeom>
          <a:ln w="127000" cap="rnd"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069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ue and Saturation on Color Planes&#10;1. A dot is the plane is an arbitrary color&#10;2. Hue is an angle from a red axis.&#10;3. Satu...">
            <a:extLst>
              <a:ext uri="{FF2B5EF4-FFF2-40B4-BE49-F238E27FC236}">
                <a16:creationId xmlns:a16="http://schemas.microsoft.com/office/drawing/2014/main" id="{89F2E247-C5B9-488E-8277-D3352310A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764" y="861391"/>
            <a:ext cx="8852453" cy="527436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013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SI Color Model (cont.)&#10;Intensity is given by a position on the vertical axis.&#10; ">
            <a:extLst>
              <a:ext uri="{FF2B5EF4-FFF2-40B4-BE49-F238E27FC236}">
                <a16:creationId xmlns:a16="http://schemas.microsoft.com/office/drawing/2014/main" id="{CC83C197-5E95-42BA-AF1F-DB33A845D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50"/>
          <a:stretch/>
        </p:blipFill>
        <p:spPr bwMode="auto">
          <a:xfrm>
            <a:off x="1417983" y="1147763"/>
            <a:ext cx="8799443" cy="45624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42942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(Images from Rafael C. Gonzalez and Richard E.&#10;Wood, Digital Image Processing, 2nd Edition.&#10;Spectrum of White Light&#10;1666 S...">
            <a:extLst>
              <a:ext uri="{FF2B5EF4-FFF2-40B4-BE49-F238E27FC236}">
                <a16:creationId xmlns:a16="http://schemas.microsoft.com/office/drawing/2014/main" id="{A3D202A2-BAE1-4679-83E0-DFFACF1FA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72"/>
          <a:stretch/>
        </p:blipFill>
        <p:spPr bwMode="auto">
          <a:xfrm>
            <a:off x="2504661" y="1147763"/>
            <a:ext cx="7633252" cy="38748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40359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SI Color Model&#10;Intensity is given by a position on the vertical axis.&#10; ">
            <a:extLst>
              <a:ext uri="{FF2B5EF4-FFF2-40B4-BE49-F238E27FC236}">
                <a16:creationId xmlns:a16="http://schemas.microsoft.com/office/drawing/2014/main" id="{CB4985A0-6CD3-4587-AA2F-11516AC4D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496" y="1147762"/>
            <a:ext cx="9051234" cy="49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360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(Images from Rafael C. Gonzalez and Richard E.&#10;Wood, Digital Image Processing, 2nd Edition.&#10;Example: HSI Components of RGB...">
            <a:extLst>
              <a:ext uri="{FF2B5EF4-FFF2-40B4-BE49-F238E27FC236}">
                <a16:creationId xmlns:a16="http://schemas.microsoft.com/office/drawing/2014/main" id="{32032FFC-9D06-477F-AA08-EDF34A6FC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8"/>
          <a:stretch/>
        </p:blipFill>
        <p:spPr bwMode="auto">
          <a:xfrm>
            <a:off x="1192696" y="675861"/>
            <a:ext cx="9740347" cy="56189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71800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onverting Colors from RGB to HSI&#10;&#10;&#10;&#10;&#10;&#10;&#10;GB&#10;GB&#10;H&#10;if360&#10;if&#10;&#10;&#10; &#10;  &#10;&#10;&#10;&#10;&#10;&#10;&#10;&#10;&#10;&#10;&#10;&#10; &#10;2/12&#10;1&#10;))(()(...">
            <a:extLst>
              <a:ext uri="{FF2B5EF4-FFF2-40B4-BE49-F238E27FC236}">
                <a16:creationId xmlns:a16="http://schemas.microsoft.com/office/drawing/2014/main" id="{F235C997-03B7-4774-AE25-E32E0FCEA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043" y="1147763"/>
            <a:ext cx="8521148" cy="472295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973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onverting Colors from HSI to RGB&#10;)1( SIB &#10;&#10;&#10;&#10;&#10;&#10;&#10;&#10;&#10;)60cos(&#10;cos&#10;1&#10;H&#10;HS&#10;IR &#10;)(1 BRG &#10;RG sector: 1200  H GB ...">
            <a:extLst>
              <a:ext uri="{FF2B5EF4-FFF2-40B4-BE49-F238E27FC236}">
                <a16:creationId xmlns:a16="http://schemas.microsoft.com/office/drawing/2014/main" id="{E8D6CD8B-5BE3-4E09-A04B-1346DC03A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704" y="795131"/>
            <a:ext cx="9554818" cy="52876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7337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(Images from Rafael C. Gonzalez and Richard E.&#10;Wood, Digital Image Processing, 2nd Edition.&#10;Example: HSI Components of RGB...">
            <a:extLst>
              <a:ext uri="{FF2B5EF4-FFF2-40B4-BE49-F238E27FC236}">
                <a16:creationId xmlns:a16="http://schemas.microsoft.com/office/drawing/2014/main" id="{FFC99617-3FCD-4CE1-B532-44B84D16D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7"/>
          <a:stretch/>
        </p:blipFill>
        <p:spPr bwMode="auto">
          <a:xfrm>
            <a:off x="1325217" y="861391"/>
            <a:ext cx="9289774" cy="526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849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(Images from Rafael C. Gonzalez and Richard E.&#10;Wood, Digital Image Processing, 2nd Edition.&#10;Example: Manipulating HSI Comp...">
            <a:extLst>
              <a:ext uri="{FF2B5EF4-FFF2-40B4-BE49-F238E27FC236}">
                <a16:creationId xmlns:a16="http://schemas.microsoft.com/office/drawing/2014/main" id="{3DD2DE0D-4852-484E-909E-D2A91C6FC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10"/>
          <a:stretch/>
        </p:blipFill>
        <p:spPr bwMode="auto">
          <a:xfrm>
            <a:off x="1630017" y="861391"/>
            <a:ext cx="8825948" cy="538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41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olor Image Processing&#10;There are 2 types of color image processes&#10;1. Pseudocolor image process: Assigning colors to gray&#10;v...">
            <a:extLst>
              <a:ext uri="{FF2B5EF4-FFF2-40B4-BE49-F238E27FC236}">
                <a16:creationId xmlns:a16="http://schemas.microsoft.com/office/drawing/2014/main" id="{23E72BB4-0741-4C2F-8B7E-F538D01C3B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95"/>
          <a:stretch/>
        </p:blipFill>
        <p:spPr bwMode="auto">
          <a:xfrm>
            <a:off x="1152939" y="821635"/>
            <a:ext cx="9978887" cy="511533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16008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(Images from Rafael C. Gonzalez and Richard E.&#10;Wood, Digital Image Processing, 2nd Edition.&#10;Pseudocolor Image Processing&#10;W...">
            <a:extLst>
              <a:ext uri="{FF2B5EF4-FFF2-40B4-BE49-F238E27FC236}">
                <a16:creationId xmlns:a16="http://schemas.microsoft.com/office/drawing/2014/main" id="{2AC33B3F-0ADD-4EFD-9104-59BF247B4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9"/>
          <a:stretch/>
        </p:blipFill>
        <p:spPr bwMode="auto">
          <a:xfrm>
            <a:off x="1126435" y="755375"/>
            <a:ext cx="9806608" cy="52611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814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Intensity Slicing or Density Slicing&#10;&#10;&#10;&#10;&#10;&#10;&#10;TyxfC&#10;TyxfC&#10;yxg&#10;),(if&#10;),(if&#10;),(&#10;2&#10;1&#10;Formula:&#10;C1 = Color No. 1&#10;C2 = Color ...">
            <a:extLst>
              <a:ext uri="{FF2B5EF4-FFF2-40B4-BE49-F238E27FC236}">
                <a16:creationId xmlns:a16="http://schemas.microsoft.com/office/drawing/2014/main" id="{DE836B01-4C2F-46A3-B0D1-D1B987AE7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08" y="689113"/>
            <a:ext cx="10151165" cy="553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920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(Images from Rafael C. Gonzalez and Richard E.&#10;Wood, Digital Image Processing, 2nd Edition.&#10;Intensity Slicing Example&#10;An X...">
            <a:extLst>
              <a:ext uri="{FF2B5EF4-FFF2-40B4-BE49-F238E27FC236}">
                <a16:creationId xmlns:a16="http://schemas.microsoft.com/office/drawing/2014/main" id="{863CC06F-7788-4A41-B7E5-52277D367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5"/>
          <a:stretch/>
        </p:blipFill>
        <p:spPr bwMode="auto">
          <a:xfrm>
            <a:off x="1139688" y="940905"/>
            <a:ext cx="9952382" cy="4916556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870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(Images from Rafael C. Gonzalez and Richard E.&#10;Wood, Digital Image Processing, 2nd Edition.&#10;Electromagnetic Spectrum&#10;Visib...">
            <a:extLst>
              <a:ext uri="{FF2B5EF4-FFF2-40B4-BE49-F238E27FC236}">
                <a16:creationId xmlns:a16="http://schemas.microsoft.com/office/drawing/2014/main" id="{F77DE1B8-502F-4AC8-88D5-63BB7BA868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58"/>
          <a:stretch/>
        </p:blipFill>
        <p:spPr bwMode="auto">
          <a:xfrm>
            <a:off x="1643270" y="1147764"/>
            <a:ext cx="8600659" cy="42723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59446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Multi Level Intensity Slicing&#10;kkk lyxflCyxg   ),(for),( 1&#10;Ck = Color No. k&#10;lk = Threshold level k&#10;Intensity&#10;Color&#10;C&#10;1&#10;...">
            <a:extLst>
              <a:ext uri="{FF2B5EF4-FFF2-40B4-BE49-F238E27FC236}">
                <a16:creationId xmlns:a16="http://schemas.microsoft.com/office/drawing/2014/main" id="{378B63F6-A650-4E17-9A64-07036425B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48" y="543339"/>
            <a:ext cx="10588487" cy="571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652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(Images from Rafael C. Gonzalez and Richard E.&#10;Wood, Digital Image Processing, 2nd Edition.&#10;Multi Level Intensity Slicing ...">
            <a:extLst>
              <a:ext uri="{FF2B5EF4-FFF2-40B4-BE49-F238E27FC236}">
                <a16:creationId xmlns:a16="http://schemas.microsoft.com/office/drawing/2014/main" id="{6A1DE70C-F279-47FE-AFB4-49F130639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0"/>
          <a:stretch/>
        </p:blipFill>
        <p:spPr bwMode="auto">
          <a:xfrm>
            <a:off x="1192696" y="967409"/>
            <a:ext cx="9766852" cy="512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6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(Images from Rafael C. Gonzalez and Richard E.&#10;Wood, Digital Image Processing, 2nd Edition.&#10;Color Coding Example&#10;A unique ...">
            <a:extLst>
              <a:ext uri="{FF2B5EF4-FFF2-40B4-BE49-F238E27FC236}">
                <a16:creationId xmlns:a16="http://schemas.microsoft.com/office/drawing/2014/main" id="{71601CF0-367F-4CE7-902C-54819B2270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8"/>
          <a:stretch/>
        </p:blipFill>
        <p:spPr bwMode="auto">
          <a:xfrm>
            <a:off x="1126435" y="662609"/>
            <a:ext cx="10111408" cy="55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9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(Images from Rafael C. Gonzalez and Richard E.&#10;Wood, Digital Image Processing, 2nd Edition.&#10;Gray Level to Color Transforma...">
            <a:extLst>
              <a:ext uri="{FF2B5EF4-FFF2-40B4-BE49-F238E27FC236}">
                <a16:creationId xmlns:a16="http://schemas.microsoft.com/office/drawing/2014/main" id="{452EDD9C-F583-45BD-ABE4-9867B399F1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14"/>
          <a:stretch/>
        </p:blipFill>
        <p:spPr bwMode="auto">
          <a:xfrm>
            <a:off x="1630016" y="1147763"/>
            <a:ext cx="9342783" cy="460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41957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(Images from Rafael C.&#10;Gonzalez and Richard&#10;E. Wood, Digital Image&#10;Processing, 2nd Edition.&#10;Gray Level to Color Transforma...">
            <a:extLst>
              <a:ext uri="{FF2B5EF4-FFF2-40B4-BE49-F238E27FC236}">
                <a16:creationId xmlns:a16="http://schemas.microsoft.com/office/drawing/2014/main" id="{BAFF9AAC-42A4-4DE1-84CB-3CC02D268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730" y="1033670"/>
            <a:ext cx="9276522" cy="51020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404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(Images from Rafael C.&#10;Gonzalez and Richard&#10;E. Wood, Digital Image&#10;Processing, 2nd Edition.&#10;Gray Level to Color Transforma...">
            <a:extLst>
              <a:ext uri="{FF2B5EF4-FFF2-40B4-BE49-F238E27FC236}">
                <a16:creationId xmlns:a16="http://schemas.microsoft.com/office/drawing/2014/main" id="{DB4E8AB4-DD7E-4384-A98C-F7AF89AB1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991" y="619538"/>
            <a:ext cx="9250017" cy="544995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943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(Images from Rafael C. Gonzalez and Richard E.&#10;Wood, Digital Image Processing, 2nd Edition.&#10;Pseudocolor Coding&#10;Used in the...">
            <a:extLst>
              <a:ext uri="{FF2B5EF4-FFF2-40B4-BE49-F238E27FC236}">
                <a16:creationId xmlns:a16="http://schemas.microsoft.com/office/drawing/2014/main" id="{75835B03-1079-4F77-BC9D-BD256AA7B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63"/>
          <a:stretch/>
        </p:blipFill>
        <p:spPr bwMode="auto">
          <a:xfrm>
            <a:off x="1444488" y="967409"/>
            <a:ext cx="9250016" cy="494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950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(Images from Rafael C. Gonzalez and Richard E.&#10;Wood, Digital Image Processing, 2nd Edition.&#10;Pseudocolor Coding Example&#10;Was...">
            <a:extLst>
              <a:ext uri="{FF2B5EF4-FFF2-40B4-BE49-F238E27FC236}">
                <a16:creationId xmlns:a16="http://schemas.microsoft.com/office/drawing/2014/main" id="{3FB5E5E9-0856-4B1B-B28C-7723853B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61" y="540026"/>
            <a:ext cx="10455965" cy="577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336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(Images from Rafael C. Gonzalez and Richard E.&#10;Wood, Digital Image Processing, 2nd Edition.&#10;Pseudocolor Coding Example&#10;Psu...">
            <a:extLst>
              <a:ext uri="{FF2B5EF4-FFF2-40B4-BE49-F238E27FC236}">
                <a16:creationId xmlns:a16="http://schemas.microsoft.com/office/drawing/2014/main" id="{B945353F-FEFA-4497-8AD7-0AB3DD136B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3"/>
          <a:stretch/>
        </p:blipFill>
        <p:spPr bwMode="auto">
          <a:xfrm>
            <a:off x="1060175" y="689113"/>
            <a:ext cx="10296938" cy="539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994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(Images from Rafael C. Gonzalez and Richard E.&#10;Wood, Digital Image Processing, 2nd Edition.&#10;Basics of Full-Color Image Pro...">
            <a:extLst>
              <a:ext uri="{FF2B5EF4-FFF2-40B4-BE49-F238E27FC236}">
                <a16:creationId xmlns:a16="http://schemas.microsoft.com/office/drawing/2014/main" id="{69A3F316-86AA-4150-86E0-31202FEC4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"/>
          <a:stretch/>
        </p:blipFill>
        <p:spPr bwMode="auto">
          <a:xfrm>
            <a:off x="980661" y="675862"/>
            <a:ext cx="10204174" cy="5711686"/>
          </a:xfrm>
          <a:prstGeom prst="rect">
            <a:avLst/>
          </a:prstGeom>
          <a:ln w="127000" cap="rnd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678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(Images from Rafael C. Gonzalez and Richard E.&#10;Wood, Digital Image Processing, 2nd Edition.&#10;Sensitivity of Cones in the Hu...">
            <a:extLst>
              <a:ext uri="{FF2B5EF4-FFF2-40B4-BE49-F238E27FC236}">
                <a16:creationId xmlns:a16="http://schemas.microsoft.com/office/drawing/2014/main" id="{D9142B98-C2DB-476A-8C8F-AE381FB39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4"/>
          <a:stretch/>
        </p:blipFill>
        <p:spPr bwMode="auto">
          <a:xfrm>
            <a:off x="1524000" y="1147764"/>
            <a:ext cx="8613913" cy="4378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632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(Images from Rafael C. Gonzalez and Richard E.&#10;Wood, Digital Image Processing, 2nd Edition.&#10;Example: Full-Color Image and ...">
            <a:extLst>
              <a:ext uri="{FF2B5EF4-FFF2-40B4-BE49-F238E27FC236}">
                <a16:creationId xmlns:a16="http://schemas.microsoft.com/office/drawing/2014/main" id="{35FBD138-F8A3-44D3-9581-0DE53199C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2"/>
          <a:stretch/>
        </p:blipFill>
        <p:spPr bwMode="auto">
          <a:xfrm>
            <a:off x="1073426" y="702365"/>
            <a:ext cx="10177670" cy="54731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76018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olor Transformation&#10;Formulation:&#10; ),(),( yxfTyxg &#10;f(x,y) = input color image, g(x,y) = output color image&#10;T = operatio...">
            <a:extLst>
              <a:ext uri="{FF2B5EF4-FFF2-40B4-BE49-F238E27FC236}">
                <a16:creationId xmlns:a16="http://schemas.microsoft.com/office/drawing/2014/main" id="{985206CF-5BE7-4E49-8BCC-561C28486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96" y="665922"/>
            <a:ext cx="10416208" cy="55261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40068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(Images from Rafael C. Gonzalez and Richard E.&#10;Wood, Digital Image Processing, 2nd Edition.&#10;Example: Color Transformation&#10;...">
            <a:extLst>
              <a:ext uri="{FF2B5EF4-FFF2-40B4-BE49-F238E27FC236}">
                <a16:creationId xmlns:a16="http://schemas.microsoft.com/office/drawing/2014/main" id="{B4F22C7C-00A1-4AAE-A2E1-5B89AF4AF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9"/>
          <a:stretch/>
        </p:blipFill>
        <p:spPr bwMode="auto">
          <a:xfrm>
            <a:off x="848140" y="649357"/>
            <a:ext cx="10455964" cy="56719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023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(Images from Rafael C. Gonzalez and Richard E.&#10;Wood, Digital Image Processing, 2nd Edition.&#10;Color Complements&#10;Color comple...">
            <a:extLst>
              <a:ext uri="{FF2B5EF4-FFF2-40B4-BE49-F238E27FC236}">
                <a16:creationId xmlns:a16="http://schemas.microsoft.com/office/drawing/2014/main" id="{35035E49-14E5-4D71-A292-93C95E960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2"/>
          <a:stretch/>
        </p:blipFill>
        <p:spPr bwMode="auto">
          <a:xfrm>
            <a:off x="715616" y="728871"/>
            <a:ext cx="10813775" cy="555266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843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(Images from Rafael C. Gonzalez and Richard E.&#10;Wood, Digital Image Processing, 2nd Edition.&#10;Color Complement Transformatio...">
            <a:extLst>
              <a:ext uri="{FF2B5EF4-FFF2-40B4-BE49-F238E27FC236}">
                <a16:creationId xmlns:a16="http://schemas.microsoft.com/office/drawing/2014/main" id="{7AB1B275-F576-4BF6-8647-62E72E3A86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4"/>
          <a:stretch/>
        </p:blipFill>
        <p:spPr bwMode="auto">
          <a:xfrm>
            <a:off x="516834" y="437323"/>
            <a:ext cx="11251095" cy="605624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316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Color Slicing Transformation&#10;&#10;&#10;&#10;&#10;&#10;&#10;&#10;&#10;&#10; &#10;otherwise&#10;2&#10;if5.0&#10;1&#10;i&#10;njany&#10;jj&#10;i&#10;r&#10;W&#10;ar&#10;s&#10;We can perform “slicing”...">
            <a:extLst>
              <a:ext uri="{FF2B5EF4-FFF2-40B4-BE49-F238E27FC236}">
                <a16:creationId xmlns:a16="http://schemas.microsoft.com/office/drawing/2014/main" id="{0C8A8D2C-BB13-4832-8887-0E195C655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90" y="742122"/>
            <a:ext cx="10641497" cy="5589193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7913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(Images from Rafael C. Gonzalez and Richard E.&#10;Wood, Digital Image Processing, 2nd Edition.&#10;Color Slicing Transformation E...">
            <a:extLst>
              <a:ext uri="{FF2B5EF4-FFF2-40B4-BE49-F238E27FC236}">
                <a16:creationId xmlns:a16="http://schemas.microsoft.com/office/drawing/2014/main" id="{ED3C8F61-44CE-4158-860F-604DE02EE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05"/>
          <a:stretch/>
        </p:blipFill>
        <p:spPr bwMode="auto">
          <a:xfrm>
            <a:off x="967410" y="808383"/>
            <a:ext cx="10349948" cy="53273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852258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(Images from Rafael C. Gonzalez and Richard E.&#10;Wood, Digital Image Processing, 2nd Edition.&#10;Tonal Correction Examples&#10;In t...">
            <a:extLst>
              <a:ext uri="{FF2B5EF4-FFF2-40B4-BE49-F238E27FC236}">
                <a16:creationId xmlns:a16="http://schemas.microsoft.com/office/drawing/2014/main" id="{A2EBDD61-9A6B-4B71-870C-4CD2EEB4F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6"/>
          <a:stretch/>
        </p:blipFill>
        <p:spPr bwMode="auto">
          <a:xfrm>
            <a:off x="927652" y="357809"/>
            <a:ext cx="10310191" cy="6069495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081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(Images from Rafael C. Gonzalez and Richard E.&#10;Wood, Digital Image Processing, 2nd Edition.&#10;Color Balancing Correction Exa...">
            <a:extLst>
              <a:ext uri="{FF2B5EF4-FFF2-40B4-BE49-F238E27FC236}">
                <a16:creationId xmlns:a16="http://schemas.microsoft.com/office/drawing/2014/main" id="{6DA11625-6044-4199-A7CB-9C4554F12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7323"/>
            <a:ext cx="10575235" cy="612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20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istogram Equalization of a Full-Color Image&#10; Histogram equalization of a color image can be performed by&#10;adjusting color...">
            <a:extLst>
              <a:ext uri="{FF2B5EF4-FFF2-40B4-BE49-F238E27FC236}">
                <a16:creationId xmlns:a16="http://schemas.microsoft.com/office/drawing/2014/main" id="{E27D756A-8A84-4342-8B3D-FB435F59A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08" y="556591"/>
            <a:ext cx="10323444" cy="577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524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rimary and Secondary Colors&#10;Primary&#10;color&#10;Primary&#10;color&#10;Primary&#10;color&#10;Secondary&#10;colors&#10; ">
            <a:extLst>
              <a:ext uri="{FF2B5EF4-FFF2-40B4-BE49-F238E27FC236}">
                <a16:creationId xmlns:a16="http://schemas.microsoft.com/office/drawing/2014/main" id="{C35B2C2E-61D3-4C1D-8BA1-B2DDDE8CDF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69" b="13474"/>
          <a:stretch/>
        </p:blipFill>
        <p:spPr bwMode="auto">
          <a:xfrm>
            <a:off x="2080591" y="1147763"/>
            <a:ext cx="7421218" cy="43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1784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(Images from Rafael C.&#10;Gonzalez and Richard E.&#10;Wood, Digital Image&#10;Processing, 2nd Edition.&#10;Histogram Equalization of a Fu...">
            <a:extLst>
              <a:ext uri="{FF2B5EF4-FFF2-40B4-BE49-F238E27FC236}">
                <a16:creationId xmlns:a16="http://schemas.microsoft.com/office/drawing/2014/main" id="{3AE8CC8E-DE54-493E-B54D-D990C9D80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35" y="609600"/>
            <a:ext cx="10654748" cy="568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5916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olor Image Smoothing&#10;2 Methods:&#10;1. Per-color-plane method: for RGB, CMY color models&#10;Smooth each color plane using moving...">
            <a:extLst>
              <a:ext uri="{FF2B5EF4-FFF2-40B4-BE49-F238E27FC236}">
                <a16:creationId xmlns:a16="http://schemas.microsoft.com/office/drawing/2014/main" id="{9AF0760C-A052-408C-BFCE-3343F6D79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87" y="463826"/>
            <a:ext cx="10946296" cy="5764695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1965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(Images from Rafael C. Gonzalez and Richard E.&#10;Wood, Digital Image Processing, 2nd Edition.&#10;Color Image Smoothing Example ...">
            <a:extLst>
              <a:ext uri="{FF2B5EF4-FFF2-40B4-BE49-F238E27FC236}">
                <a16:creationId xmlns:a16="http://schemas.microsoft.com/office/drawing/2014/main" id="{35EA3F11-47BB-4BBC-83CD-9D3BA29B2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2"/>
          <a:stretch/>
        </p:blipFill>
        <p:spPr bwMode="auto">
          <a:xfrm>
            <a:off x="821635" y="596348"/>
            <a:ext cx="10641495" cy="571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4019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(Images from Rafael C. Gonzalez and Richard E.&#10;Wood, Digital Image Processing, 2nd Edition.&#10;Color Image Smoothing Example ...">
            <a:extLst>
              <a:ext uri="{FF2B5EF4-FFF2-40B4-BE49-F238E27FC236}">
                <a16:creationId xmlns:a16="http://schemas.microsoft.com/office/drawing/2014/main" id="{5D0D4115-4C2C-4964-80BC-5B22211B0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6"/>
          <a:stretch/>
        </p:blipFill>
        <p:spPr bwMode="auto">
          <a:xfrm>
            <a:off x="609600" y="609600"/>
            <a:ext cx="10787270" cy="587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7337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(Images from Rafael C. Gonzalez and Richard E.&#10;Wood, Digital Image Processing, 2nd Edition.&#10;Color Image Smoothing Example ...">
            <a:extLst>
              <a:ext uri="{FF2B5EF4-FFF2-40B4-BE49-F238E27FC236}">
                <a16:creationId xmlns:a16="http://schemas.microsoft.com/office/drawing/2014/main" id="{9FDD8C0F-C6BF-44D2-8CF7-64425E8B4E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6"/>
          <a:stretch/>
        </p:blipFill>
        <p:spPr bwMode="auto">
          <a:xfrm>
            <a:off x="821635" y="887896"/>
            <a:ext cx="10535478" cy="522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330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Color Image Smoothing Example (cont.)&#10;Difference between&#10;smoothed results from 2&#10;methods in the previous&#10;slide.&#10;(Images fr...">
            <a:extLst>
              <a:ext uri="{FF2B5EF4-FFF2-40B4-BE49-F238E27FC236}">
                <a16:creationId xmlns:a16="http://schemas.microsoft.com/office/drawing/2014/main" id="{689E0894-C586-41C5-8C13-D6F5D55107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7"/>
          <a:stretch/>
        </p:blipFill>
        <p:spPr bwMode="auto">
          <a:xfrm>
            <a:off x="1338470" y="861391"/>
            <a:ext cx="9740347" cy="545989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1380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Color Image Sharpening&#10;We can do in the same manner as color image smoothing:&#10;1. Per-color-plane method for RGB,CMY images...">
            <a:extLst>
              <a:ext uri="{FF2B5EF4-FFF2-40B4-BE49-F238E27FC236}">
                <a16:creationId xmlns:a16="http://schemas.microsoft.com/office/drawing/2014/main" id="{1C92CDF2-237D-420D-B0C1-0FBED6C1F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04" y="569843"/>
            <a:ext cx="10469218" cy="576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2964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(Images from Rafael C. Gonzalez and Richard E.&#10;Wood, Digital Image Processing, 2nd Edition.&#10;Color Image Sharpening Example...">
            <a:extLst>
              <a:ext uri="{FF2B5EF4-FFF2-40B4-BE49-F238E27FC236}">
                <a16:creationId xmlns:a16="http://schemas.microsoft.com/office/drawing/2014/main" id="{6696D699-07F9-44C5-935E-73A497813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8"/>
          <a:stretch/>
        </p:blipFill>
        <p:spPr bwMode="auto">
          <a:xfrm>
            <a:off x="1431235" y="1147764"/>
            <a:ext cx="10257182" cy="52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567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(Images from Rafael C. Gonzalez and Richard E.&#10;Wood, Digital Image Processing, 2nd Edition.&#10;Color Segmentation&#10;2 Methods:&#10;...">
            <a:extLst>
              <a:ext uri="{FF2B5EF4-FFF2-40B4-BE49-F238E27FC236}">
                <a16:creationId xmlns:a16="http://schemas.microsoft.com/office/drawing/2014/main" id="{22FF34C3-65C9-4C9E-8140-7B5B64FA0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4"/>
          <a:stretch/>
        </p:blipFill>
        <p:spPr bwMode="auto">
          <a:xfrm>
            <a:off x="715617" y="750198"/>
            <a:ext cx="10827025" cy="549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8492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Color Segmentation in HSI Color Space&#10;Hue&#10;Saturation Intensity&#10;Color image&#10;1 2&#10;3 4&#10;(Images from Rafael C.&#10;Gonzalez and Ric...">
            <a:extLst>
              <a:ext uri="{FF2B5EF4-FFF2-40B4-BE49-F238E27FC236}">
                <a16:creationId xmlns:a16="http://schemas.microsoft.com/office/drawing/2014/main" id="{1C44A8A0-CA99-46B4-94E3-AFC006F82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13" y="689113"/>
            <a:ext cx="10363200" cy="576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466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(Images from Rafael C. Gonzalez and Richard E.&#10;Wood, Digital Image Processing, 2nd Edition.&#10;Primary and Secondary Colors (...">
            <a:extLst>
              <a:ext uri="{FF2B5EF4-FFF2-40B4-BE49-F238E27FC236}">
                <a16:creationId xmlns:a16="http://schemas.microsoft.com/office/drawing/2014/main" id="{704B1301-9FBF-4380-A938-8C45CDCDA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8" b="2292"/>
          <a:stretch/>
        </p:blipFill>
        <p:spPr bwMode="auto">
          <a:xfrm>
            <a:off x="1669774" y="1147763"/>
            <a:ext cx="8534400" cy="46169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348579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Color Segmentation in HSI Color Space (cont.)&#10;Product of and&#10;5 6&#10;7 8&#10;52Binary thresholding of S component&#10;with T = 10%&#10;His...">
            <a:extLst>
              <a:ext uri="{FF2B5EF4-FFF2-40B4-BE49-F238E27FC236}">
                <a16:creationId xmlns:a16="http://schemas.microsoft.com/office/drawing/2014/main" id="{90BAE0D4-E1AD-4D11-8266-905CEBE8C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2" y="715617"/>
            <a:ext cx="10654747" cy="560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074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Color Segmentation in HSI Color Space (cont.)&#10;Color image Segmented results of red pixels&#10;(Images from Rafael C.&#10;Gonzalez ...">
            <a:extLst>
              <a:ext uri="{FF2B5EF4-FFF2-40B4-BE49-F238E27FC236}">
                <a16:creationId xmlns:a16="http://schemas.microsoft.com/office/drawing/2014/main" id="{8530312A-BFDC-4404-B305-72035BF39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62"/>
          <a:stretch/>
        </p:blipFill>
        <p:spPr bwMode="auto">
          <a:xfrm>
            <a:off x="1126434" y="1147763"/>
            <a:ext cx="10018643" cy="47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7948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(Images from Rafael C. Gonzalez and Richard E.&#10;Wood, Digital Image Processing, 2nd Edition.&#10;Color Segmentation in RGB Vect...">
            <a:extLst>
              <a:ext uri="{FF2B5EF4-FFF2-40B4-BE49-F238E27FC236}">
                <a16:creationId xmlns:a16="http://schemas.microsoft.com/office/drawing/2014/main" id="{EFC6FD74-9966-47A3-9669-07CF7A180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12" y="530087"/>
            <a:ext cx="10827027" cy="581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749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(Images from Rafael C. Gonzalez and Richard E.&#10;Wood, Digital Image Processing, 2nd Edition.&#10;Example: Segmentation in RGB V...">
            <a:extLst>
              <a:ext uri="{FF2B5EF4-FFF2-40B4-BE49-F238E27FC236}">
                <a16:creationId xmlns:a16="http://schemas.microsoft.com/office/drawing/2014/main" id="{FC8B0AEE-68D7-469E-A924-156486911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78" y="715617"/>
            <a:ext cx="10614992" cy="560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8501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(Images from Rafael C. Gonzalez and Richard E.&#10;Wood, Digital Image Processing, 2nd Edition.&#10;Gradient of a Color Image&#10;Sinc...">
            <a:extLst>
              <a:ext uri="{FF2B5EF4-FFF2-40B4-BE49-F238E27FC236}">
                <a16:creationId xmlns:a16="http://schemas.microsoft.com/office/drawing/2014/main" id="{C2D085D6-1DD6-4B95-9E61-D6501771D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10"/>
          <a:stretch/>
        </p:blipFill>
        <p:spPr bwMode="auto">
          <a:xfrm>
            <a:off x="1099930" y="834887"/>
            <a:ext cx="10296940" cy="543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0641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Gradient of a Color Image (cont.)&#10;One way to compute the maximum rate of change of a color image&#10;which is close to the mea...">
            <a:extLst>
              <a:ext uri="{FF2B5EF4-FFF2-40B4-BE49-F238E27FC236}">
                <a16:creationId xmlns:a16="http://schemas.microsoft.com/office/drawing/2014/main" id="{EA876991-EF91-428E-AD79-AE9CD0EC6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35" y="609600"/>
            <a:ext cx="10827026" cy="556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728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(Images from Rafael C. Gonzalez and Richard E.&#10;Wood, Digital Image Processing, 2nd Edition.&#10;Obtained using&#10;the formula&#10;in ...">
            <a:extLst>
              <a:ext uri="{FF2B5EF4-FFF2-40B4-BE49-F238E27FC236}">
                <a16:creationId xmlns:a16="http://schemas.microsoft.com/office/drawing/2014/main" id="{011258D3-5ECC-46F8-A03E-7EACCB99F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3"/>
          <a:stretch/>
        </p:blipFill>
        <p:spPr bwMode="auto">
          <a:xfrm>
            <a:off x="808382" y="649357"/>
            <a:ext cx="10323443" cy="589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0228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(Images from Rafael C. Gonzalez and Richard E.&#10;Wood, Digital Image Processing, 2nd Edition.&#10;Gradients of each color compon...">
            <a:extLst>
              <a:ext uri="{FF2B5EF4-FFF2-40B4-BE49-F238E27FC236}">
                <a16:creationId xmlns:a16="http://schemas.microsoft.com/office/drawing/2014/main" id="{B999C602-8370-45A8-8402-B195AF672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5"/>
          <a:stretch/>
        </p:blipFill>
        <p:spPr bwMode="auto">
          <a:xfrm>
            <a:off x="874643" y="1147763"/>
            <a:ext cx="10508974" cy="429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5367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Noise in Color Images&#10;Noise can corrupt each color component independently.&#10;(Images from Rafael C.&#10;Gonzalez and Richard E....">
            <a:extLst>
              <a:ext uri="{FF2B5EF4-FFF2-40B4-BE49-F238E27FC236}">
                <a16:creationId xmlns:a16="http://schemas.microsoft.com/office/drawing/2014/main" id="{DA5A9E12-1A71-46B3-82B3-FAAD59980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60" y="437323"/>
            <a:ext cx="11092069" cy="583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3728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(Images from Rafael C. Gonzalez and Richard E.&#10;Wood, Digital Image Processing, 2nd Edition.&#10;Noise in Color Images&#10;Hue Satu...">
            <a:extLst>
              <a:ext uri="{FF2B5EF4-FFF2-40B4-BE49-F238E27FC236}">
                <a16:creationId xmlns:a16="http://schemas.microsoft.com/office/drawing/2014/main" id="{9C8D33B5-18DC-4667-BA2F-7E898592BD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24"/>
          <a:stretch/>
        </p:blipFill>
        <p:spPr bwMode="auto">
          <a:xfrm>
            <a:off x="609600" y="795130"/>
            <a:ext cx="10880035" cy="532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269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ue: dominant color corresponding to a dominant&#10;wavelength of mixture light wave&#10;Saturation: Relative purity or amount of ...">
            <a:extLst>
              <a:ext uri="{FF2B5EF4-FFF2-40B4-BE49-F238E27FC236}">
                <a16:creationId xmlns:a16="http://schemas.microsoft.com/office/drawing/2014/main" id="{085ABA18-C4C6-4624-8840-739A4D0C9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522" y="1147763"/>
            <a:ext cx="8560904" cy="47229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110018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(Images from Rafael C. Gonzalez and Richard E.&#10;Wood, Digital Image Processing, 2nd Edition.&#10;Noise in Color Images&#10;Hue&#10;Satu...">
            <a:extLst>
              <a:ext uri="{FF2B5EF4-FFF2-40B4-BE49-F238E27FC236}">
                <a16:creationId xmlns:a16="http://schemas.microsoft.com/office/drawing/2014/main" id="{AE852708-E492-4AA1-8C55-0319EDD7A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87" y="689113"/>
            <a:ext cx="10654748" cy="564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2850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(Images from Rafael C. Gonzalez and Richard E.&#10;Wood, Digital Image Processing, 2nd Edition.&#10;Color Image Compression&#10;JPEG20...">
            <a:extLst>
              <a:ext uri="{FF2B5EF4-FFF2-40B4-BE49-F238E27FC236}">
                <a16:creationId xmlns:a16="http://schemas.microsoft.com/office/drawing/2014/main" id="{3864EB96-4BDD-4765-A7E7-553F208E1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77" b="3309"/>
          <a:stretch/>
        </p:blipFill>
        <p:spPr bwMode="auto">
          <a:xfrm>
            <a:off x="848139" y="662609"/>
            <a:ext cx="10416209" cy="561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501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(Images from Rafael C. Gonzalez and Richard E.&#10;Wood, Digital Image Processing, 2nd Edition.&#10;CIE Chromaticity Diagram&#10;Trich...">
            <a:extLst>
              <a:ext uri="{FF2B5EF4-FFF2-40B4-BE49-F238E27FC236}">
                <a16:creationId xmlns:a16="http://schemas.microsoft.com/office/drawing/2014/main" id="{76AC8EAC-8EAB-4400-A342-A18D1203D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1"/>
          <a:stretch/>
        </p:blipFill>
        <p:spPr bwMode="auto">
          <a:xfrm>
            <a:off x="1007165" y="768627"/>
            <a:ext cx="10376452" cy="55261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788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(Images from Rafael C. Gonzalez and Richard E.&#10;Wood, Digital Image Processing, 2nd Edition.&#10;Color Gamut of Color Monitors ...">
            <a:extLst>
              <a:ext uri="{FF2B5EF4-FFF2-40B4-BE49-F238E27FC236}">
                <a16:creationId xmlns:a16="http://schemas.microsoft.com/office/drawing/2014/main" id="{45EDCEF0-EB16-4570-922A-B1662C0E0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043" y="768626"/>
            <a:ext cx="8693427" cy="51948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6255735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606</TotalTime>
  <Words>9</Words>
  <Application>Microsoft Office PowerPoint</Application>
  <PresentationFormat>Widescreen</PresentationFormat>
  <Paragraphs>1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Algerian</vt:lpstr>
      <vt:lpstr>Arial</vt:lpstr>
      <vt:lpstr>Tw Cen MT</vt:lpstr>
      <vt:lpstr>Droplet</vt:lpstr>
      <vt:lpstr>UNIT 3  CHAPTER 2 : cOLOr image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3  CHAPTER 2 : cOLOr image processing</dc:title>
  <dc:creator>Ankita R. Maurya</dc:creator>
  <cp:lastModifiedBy>Ankita R. Maurya</cp:lastModifiedBy>
  <cp:revision>13</cp:revision>
  <dcterms:created xsi:type="dcterms:W3CDTF">2020-03-31T08:52:22Z</dcterms:created>
  <dcterms:modified xsi:type="dcterms:W3CDTF">2020-04-14T05:55:57Z</dcterms:modified>
</cp:coreProperties>
</file>